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0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12" name="Textebene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Christian Bauer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–Christian Bauer</a:t>
            </a:r>
          </a:p>
        </p:txBody>
      </p:sp>
      <p:sp>
        <p:nvSpPr>
          <p:cNvPr id="94" name="„Zitat hier eingeben.“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9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ild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el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22" name="Textebene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3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ild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el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Titeltext</a:t>
            </a:r>
          </a:p>
        </p:txBody>
      </p:sp>
      <p:sp>
        <p:nvSpPr>
          <p:cNvPr id="40" name="Textebene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4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7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ild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7" name="Textebene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8" name="Foliennumm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bene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ild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Bild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ild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Textebene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mytherapyapp.com" TargetMode="Externa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despresso"/>
          <p:cNvSpPr txBox="1"/>
          <p:nvPr>
            <p:ph type="ctrTitle"/>
          </p:nvPr>
        </p:nvSpPr>
        <p:spPr>
          <a:xfrm>
            <a:off x="1270000" y="515039"/>
            <a:ext cx="10464801" cy="1361810"/>
          </a:xfrm>
          <a:prstGeom prst="rect">
            <a:avLst/>
          </a:prstGeom>
        </p:spPr>
        <p:txBody>
          <a:bodyPr/>
          <a:lstStyle/>
          <a:p>
            <a:pPr/>
            <a:r>
              <a:t>despresso</a:t>
            </a:r>
          </a:p>
        </p:txBody>
      </p:sp>
      <p:sp>
        <p:nvSpPr>
          <p:cNvPr id="120" name="what else?"/>
          <p:cNvSpPr txBox="1"/>
          <p:nvPr>
            <p:ph type="subTitle" sz="quarter" idx="1"/>
          </p:nvPr>
        </p:nvSpPr>
        <p:spPr>
          <a:xfrm>
            <a:off x="1270000" y="8191646"/>
            <a:ext cx="10464801" cy="1130301"/>
          </a:xfrm>
          <a:prstGeom prst="rect">
            <a:avLst/>
          </a:prstGeom>
        </p:spPr>
        <p:txBody>
          <a:bodyPr/>
          <a:lstStyle/>
          <a:p>
            <a:pPr/>
            <a:r>
              <a:t>what else?</a:t>
            </a:r>
          </a:p>
        </p:txBody>
      </p:sp>
      <p:pic>
        <p:nvPicPr>
          <p:cNvPr id="121" name="image-1084483-860_poster_16x9-fydx-1084483.png" descr="image-1084483-860_poster_16x9-fydx-108448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1400" y="1803399"/>
            <a:ext cx="10922001" cy="6146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450" y="838200"/>
            <a:ext cx="12661900" cy="8077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Rechteck" descr="Rechteck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953" y="7254132"/>
            <a:ext cx="3749173" cy="181230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atient - Depression"/>
          <p:cNvSpPr txBox="1"/>
          <p:nvPr>
            <p:ph type="title"/>
          </p:nvPr>
        </p:nvSpPr>
        <p:spPr>
          <a:xfrm>
            <a:off x="1270000" y="1336066"/>
            <a:ext cx="10464801" cy="1657941"/>
          </a:xfrm>
          <a:prstGeom prst="rect">
            <a:avLst/>
          </a:prstGeom>
        </p:spPr>
        <p:txBody>
          <a:bodyPr/>
          <a:lstStyle/>
          <a:p>
            <a:pPr/>
            <a:r>
              <a:t>Patient - Depression</a:t>
            </a:r>
          </a:p>
        </p:txBody>
      </p:sp>
      <p:sp>
        <p:nvSpPr>
          <p:cNvPr id="124" name="-&gt; Antriebslosigkeit…"/>
          <p:cNvSpPr txBox="1"/>
          <p:nvPr/>
        </p:nvSpPr>
        <p:spPr>
          <a:xfrm>
            <a:off x="1627479" y="3840878"/>
            <a:ext cx="6955842" cy="1406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300"/>
            </a:pPr>
            <a:r>
              <a:t>-&gt; Antriebslosigkeit</a:t>
            </a:r>
          </a:p>
          <a:p>
            <a:pPr algn="l">
              <a:defRPr sz="4300"/>
            </a:pPr>
            <a:r>
              <a:t>-&gt; Angst nicht zu genügen</a:t>
            </a:r>
          </a:p>
        </p:txBody>
      </p:sp>
      <p:pic>
        <p:nvPicPr>
          <p:cNvPr id="125" name="images.png" descr="imag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2581" y="5511864"/>
            <a:ext cx="2857501" cy="285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49842.png" descr="4984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34262" y="3138674"/>
            <a:ext cx="2228522" cy="22285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2" y="770402"/>
            <a:ext cx="13289108" cy="8212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Rechteck" descr="Rechteck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0389" y="1562199"/>
            <a:ext cx="2912671" cy="209420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Hilf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Hilfe?</a:t>
            </a:r>
          </a:p>
        </p:txBody>
      </p:sp>
      <p:sp>
        <p:nvSpPr>
          <p:cNvPr id="133" name="Stimmung erfassen (Objektivierung)…"/>
          <p:cNvSpPr txBox="1"/>
          <p:nvPr>
            <p:ph type="body" idx="1"/>
          </p:nvPr>
        </p:nvSpPr>
        <p:spPr>
          <a:xfrm>
            <a:off x="461563" y="2803366"/>
            <a:ext cx="12081674" cy="4930934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5800"/>
            </a:pPr>
            <a:r>
              <a:t>Stimmung erfassen </a:t>
            </a:r>
            <a:r>
              <a:rPr>
                <a:solidFill>
                  <a:srgbClr val="929292"/>
                </a:solidFill>
              </a:rPr>
              <a:t>(Objektivierung)</a:t>
            </a:r>
            <a:r>
              <a:t> </a:t>
            </a:r>
          </a:p>
          <a:p>
            <a:pPr marL="0" indent="0" algn="ctr">
              <a:buSzTx/>
              <a:buNone/>
              <a:defRPr sz="5800"/>
            </a:pPr>
            <a:r>
              <a:t>Tagesstruktur </a:t>
            </a:r>
            <a:r>
              <a:rPr>
                <a:solidFill>
                  <a:srgbClr val="929292"/>
                </a:solidFill>
              </a:rPr>
              <a:t>(verordnet)</a:t>
            </a:r>
          </a:p>
          <a:p>
            <a:pPr marL="0" indent="0" algn="ctr">
              <a:buSzTx/>
              <a:buNone/>
              <a:defRPr sz="5800"/>
            </a:pPr>
            <a:r>
              <a:t>Tips </a:t>
            </a:r>
            <a:r>
              <a:rPr>
                <a:solidFill>
                  <a:srgbClr val="929292"/>
                </a:solidFill>
              </a:rPr>
              <a:t>(lustvoll)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Lösung?"/>
          <p:cNvSpPr txBox="1"/>
          <p:nvPr>
            <p:ph type="title"/>
          </p:nvPr>
        </p:nvSpPr>
        <p:spPr>
          <a:xfrm>
            <a:off x="571500" y="254000"/>
            <a:ext cx="4861123" cy="2159000"/>
          </a:xfrm>
          <a:prstGeom prst="rect">
            <a:avLst/>
          </a:prstGeom>
        </p:spPr>
        <p:txBody>
          <a:bodyPr/>
          <a:lstStyle/>
          <a:p>
            <a:pPr/>
            <a:r>
              <a:t>Lösung?</a:t>
            </a:r>
          </a:p>
        </p:txBody>
      </p:sp>
      <p:sp>
        <p:nvSpPr>
          <p:cNvPr id="136" name="Home: Stimmung"/>
          <p:cNvSpPr txBox="1"/>
          <p:nvPr>
            <p:ph type="body" sz="quarter" idx="1"/>
          </p:nvPr>
        </p:nvSpPr>
        <p:spPr>
          <a:xfrm>
            <a:off x="571499" y="1631950"/>
            <a:ext cx="4725755" cy="1232799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4000"/>
            </a:lvl1pPr>
          </a:lstStyle>
          <a:p>
            <a:pPr/>
            <a:r>
              <a:t>Home: Stimmung</a:t>
            </a:r>
          </a:p>
        </p:txBody>
      </p:sp>
      <p:pic>
        <p:nvPicPr>
          <p:cNvPr id="137" name="Startbildschirm.JPG" descr="Startbildschirm.JPG"/>
          <p:cNvPicPr>
            <a:picLocks noChangeAspect="1"/>
          </p:cNvPicPr>
          <p:nvPr/>
        </p:nvPicPr>
        <p:blipFill>
          <a:blip r:embed="rId2">
            <a:extLst/>
          </a:blip>
          <a:srcRect l="5272" t="0" r="12303" b="0"/>
          <a:stretch>
            <a:fillRect/>
          </a:stretch>
        </p:blipFill>
        <p:spPr>
          <a:xfrm rot="5401934">
            <a:off x="4828486" y="1760986"/>
            <a:ext cx="9084121" cy="6231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Lösung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Lösung?</a:t>
            </a:r>
          </a:p>
        </p:txBody>
      </p:sp>
      <p:sp>
        <p:nvSpPr>
          <p:cNvPr id="140" name="Tagesstruktur"/>
          <p:cNvSpPr txBox="1"/>
          <p:nvPr>
            <p:ph type="body" sz="quarter" idx="1"/>
          </p:nvPr>
        </p:nvSpPr>
        <p:spPr>
          <a:xfrm>
            <a:off x="952499" y="1877079"/>
            <a:ext cx="11099801" cy="103648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4000"/>
            </a:lvl1pPr>
          </a:lstStyle>
          <a:p>
            <a:pPr/>
            <a:r>
              <a:t>Tagesstruktur</a:t>
            </a:r>
          </a:p>
        </p:txBody>
      </p:sp>
      <p:pic>
        <p:nvPicPr>
          <p:cNvPr id="141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25229" y="3005707"/>
            <a:ext cx="8154342" cy="61205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Lösung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Lösung?</a:t>
            </a:r>
          </a:p>
        </p:txBody>
      </p:sp>
      <p:sp>
        <p:nvSpPr>
          <p:cNvPr id="144" name="Tips"/>
          <p:cNvSpPr txBox="1"/>
          <p:nvPr>
            <p:ph type="body" sz="quarter" idx="1"/>
          </p:nvPr>
        </p:nvSpPr>
        <p:spPr>
          <a:xfrm>
            <a:off x="952500" y="1828800"/>
            <a:ext cx="11099800" cy="95174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4000"/>
            </a:lvl1pPr>
          </a:lstStyle>
          <a:p>
            <a:pPr/>
            <a:r>
              <a:t>Tips</a:t>
            </a:r>
          </a:p>
        </p:txBody>
      </p:sp>
      <p:pic>
        <p:nvPicPr>
          <p:cNvPr id="145" name="Tipps.JPG" descr="Tipp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433" y="2799546"/>
            <a:ext cx="12115934" cy="68354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Validieru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Validierung</a:t>
            </a:r>
          </a:p>
        </p:txBody>
      </p:sp>
      <p:sp>
        <p:nvSpPr>
          <p:cNvPr id="148" name="www.thinkpacifica.com…"/>
          <p:cNvSpPr txBox="1"/>
          <p:nvPr>
            <p:ph type="body" sz="quarter" idx="1"/>
          </p:nvPr>
        </p:nvSpPr>
        <p:spPr>
          <a:xfrm>
            <a:off x="403879" y="2535330"/>
            <a:ext cx="6883178" cy="3359367"/>
          </a:xfrm>
          <a:prstGeom prst="rect">
            <a:avLst/>
          </a:prstGeom>
        </p:spPr>
        <p:txBody>
          <a:bodyPr/>
          <a:lstStyle/>
          <a:p>
            <a:pPr marL="0" indent="0" algn="ctr" defTabSz="127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>
                <a:latin typeface="Menlo"/>
                <a:ea typeface="Menlo"/>
                <a:cs typeface="Menlo"/>
                <a:sym typeface="Menlo"/>
              </a:defRPr>
            </a:pPr>
            <a:r>
              <a:t>www.thinkpacifica.com</a:t>
            </a:r>
          </a:p>
          <a:p>
            <a:pPr marL="0" indent="0" algn="ctr" defTabSz="127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>
                <a:latin typeface="Menlo"/>
                <a:ea typeface="Menlo"/>
                <a:cs typeface="Menlo"/>
                <a:sym typeface="Menlo"/>
              </a:defRPr>
            </a:pPr>
            <a:r>
              <a:t>mymoodpath.com</a:t>
            </a:r>
          </a:p>
          <a:p>
            <a:pPr marL="0" indent="0" algn="ctr" defTabSz="127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>
                <a:latin typeface="Menlo"/>
                <a:ea typeface="Menlo"/>
                <a:cs typeface="Menlo"/>
                <a:sym typeface="Menlo"/>
              </a:defRPr>
            </a:pPr>
            <a:r>
              <a:t>www.aryaapp.co</a:t>
            </a:r>
          </a:p>
          <a:p>
            <a:pPr marL="0" indent="0" algn="ctr" defTabSz="127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>
                <a:latin typeface="Menlo"/>
                <a:ea typeface="Menlo"/>
                <a:cs typeface="Menlo"/>
                <a:sym typeface="Menlo"/>
              </a:defRPr>
            </a:pPr>
            <a:r>
              <a:t>daylio.webflow.io</a:t>
            </a:r>
          </a:p>
          <a:p>
            <a:pPr marL="0" indent="0" algn="ctr" defTabSz="127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>
                <a:latin typeface="Menlo"/>
                <a:ea typeface="Menlo"/>
                <a:cs typeface="Menlo"/>
                <a:sym typeface="Menlo"/>
              </a:defRPr>
            </a:pPr>
            <a:r>
              <a:rPr u="sng">
                <a:hlinkClick r:id="rId2" invalidUrl="" action="" tgtFrame="" tooltip="" history="1" highlightClick="0" endSnd="0"/>
              </a:rPr>
              <a:t>www.mytherapyapp.com</a:t>
            </a:r>
          </a:p>
        </p:txBody>
      </p:sp>
      <p:pic>
        <p:nvPicPr>
          <p:cNvPr id="149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25620" y="3283916"/>
            <a:ext cx="4454640" cy="4912968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Existierende Lösungen"/>
          <p:cNvSpPr txBox="1"/>
          <p:nvPr/>
        </p:nvSpPr>
        <p:spPr>
          <a:xfrm>
            <a:off x="952500" y="1828800"/>
            <a:ext cx="11099800" cy="951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spcBef>
                <a:spcPts val="4200"/>
              </a:spcBef>
              <a:defRPr b="0" sz="4700"/>
            </a:lvl1pPr>
          </a:lstStyle>
          <a:p>
            <a:pPr/>
            <a:r>
              <a:t>Existierende Lösungen</a:t>
            </a:r>
          </a:p>
        </p:txBody>
      </p:sp>
      <p:pic>
        <p:nvPicPr>
          <p:cNvPr id="151" name="587a47cc8ceac1c37868ed94_nexus1.png" descr="587a47cc8ceac1c37868ed94_nexus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607601">
            <a:off x="6110758" y="5670336"/>
            <a:ext cx="1772816" cy="36410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Validieru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Validierung</a:t>
            </a:r>
          </a:p>
        </p:txBody>
      </p:sp>
      <p:sp>
        <p:nvSpPr>
          <p:cNvPr id="154" name="Psychiaterin: „Die Kunst liegt in der Balance zwischen Aktivität und (verordneter) Pause.“"/>
          <p:cNvSpPr txBox="1"/>
          <p:nvPr/>
        </p:nvSpPr>
        <p:spPr>
          <a:xfrm>
            <a:off x="952500" y="3197117"/>
            <a:ext cx="11099801" cy="3359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spcBef>
                <a:spcPts val="4200"/>
              </a:spcBef>
              <a:defRPr b="0" sz="4700"/>
            </a:lvl1pPr>
          </a:lstStyle>
          <a:p>
            <a:pPr/>
            <a:r>
              <a:t>Psychiaterin: „Die Kunst liegt in der Balance zwischen Aktivität und (verordneter) Pause.“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